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</p:sldIdLst>
  <p:sldSz cy="6858000" cx="12192000"/>
  <p:notesSz cx="6858000" cy="9144000"/>
  <p:embeddedFontLst>
    <p:embeddedFont>
      <p:font typeface="Libre Franklin"/>
      <p:regular r:id="rId17"/>
      <p:bold r:id="rId18"/>
      <p:italic r:id="rId19"/>
      <p:boldItalic r:id="rId20"/>
    </p:embeddedFont>
    <p:embeddedFont>
      <p:font typeface="Century Schoolbook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5" roundtripDataSignature="AMtx7mjRSXzVSioTDKHyHi4W7hfab7mR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ibreFranklin-boldItalic.fntdata"/><Relationship Id="rId22" Type="http://schemas.openxmlformats.org/officeDocument/2006/relationships/font" Target="fonts/CenturySchoolbook-bold.fntdata"/><Relationship Id="rId21" Type="http://schemas.openxmlformats.org/officeDocument/2006/relationships/font" Target="fonts/CenturySchoolbook-regular.fntdata"/><Relationship Id="rId24" Type="http://schemas.openxmlformats.org/officeDocument/2006/relationships/font" Target="fonts/CenturySchoolbook-boldItalic.fntdata"/><Relationship Id="rId23" Type="http://schemas.openxmlformats.org/officeDocument/2006/relationships/font" Target="fonts/CenturySchoolbook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5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font" Target="fonts/LibreFranklin-regular.fntdata"/><Relationship Id="rId16" Type="http://schemas.openxmlformats.org/officeDocument/2006/relationships/slide" Target="slides/slide12.xml"/><Relationship Id="rId19" Type="http://schemas.openxmlformats.org/officeDocument/2006/relationships/font" Target="fonts/LibreFranklin-italic.fntdata"/><Relationship Id="rId18" Type="http://schemas.openxmlformats.org/officeDocument/2006/relationships/font" Target="fonts/LibreFranklin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5" name="Google Shape;105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14"/>
          <p:cNvSpPr txBox="1"/>
          <p:nvPr>
            <p:ph type="ctrTitle"/>
          </p:nvPr>
        </p:nvSpPr>
        <p:spPr>
          <a:xfrm>
            <a:off x="581191" y="1020431"/>
            <a:ext cx="10993549" cy="147501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Schoolbook"/>
              <a:buNone/>
              <a:defRPr sz="36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4"/>
          <p:cNvSpPr txBox="1"/>
          <p:nvPr>
            <p:ph idx="1" type="subTitle"/>
          </p:nvPr>
        </p:nvSpPr>
        <p:spPr>
          <a:xfrm>
            <a:off x="581194" y="2495445"/>
            <a:ext cx="10993546" cy="59032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 cap="none">
                <a:solidFill>
                  <a:schemeClr val="accent1"/>
                </a:solidFill>
              </a:defRPr>
            </a:lvl1pPr>
            <a:lvl2pPr lvl="1" algn="ctr">
              <a:spcBef>
                <a:spcPts val="600"/>
              </a:spcBef>
              <a:spcAft>
                <a:spcPts val="0"/>
              </a:spcAft>
              <a:buSzPts val="1288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600"/>
              </a:spcBef>
              <a:spcAft>
                <a:spcPts val="0"/>
              </a:spcAft>
              <a:buSzPts val="1196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600"/>
              </a:spcBef>
              <a:spcAft>
                <a:spcPts val="0"/>
              </a:spcAft>
              <a:buSzPts val="1012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600"/>
              </a:spcBef>
              <a:spcAft>
                <a:spcPts val="0"/>
              </a:spcAft>
              <a:buSzPts val="1104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600"/>
              </a:spcBef>
              <a:spcAft>
                <a:spcPts val="600"/>
              </a:spcAft>
              <a:buSzPts val="1104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2" name="Google Shape;22;p1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/>
          <p:nvPr>
            <p:ph type="title"/>
          </p:nvPr>
        </p:nvSpPr>
        <p:spPr>
          <a:xfrm>
            <a:off x="581192" y="702156"/>
            <a:ext cx="11029616" cy="1013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3"/>
          <p:cNvSpPr txBox="1"/>
          <p:nvPr>
            <p:ph idx="1" type="body"/>
          </p:nvPr>
        </p:nvSpPr>
        <p:spPr>
          <a:xfrm rot="5400000">
            <a:off x="4269977" y="-1352782"/>
            <a:ext cx="3652047" cy="110296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27914" lvl="0" marL="45720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SzPts val="1564"/>
              <a:buChar char="◼"/>
              <a:defRPr/>
            </a:lvl1pPr>
            <a:lvl2pPr indent="-310387" lvl="1" marL="914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/>
            </a:lvl2pPr>
            <a:lvl3pPr indent="-304546" lvl="2" marL="1371600" algn="l">
              <a:spcBef>
                <a:spcPts val="600"/>
              </a:spcBef>
              <a:spcAft>
                <a:spcPts val="0"/>
              </a:spcAft>
              <a:buSzPts val="1196"/>
              <a:buChar char="◼"/>
              <a:defRPr/>
            </a:lvl3pPr>
            <a:lvl4pPr indent="-292861" lvl="3" marL="18288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4pPr>
            <a:lvl5pPr indent="-292861" lvl="4" marL="2286000" algn="l">
              <a:spcBef>
                <a:spcPts val="600"/>
              </a:spcBef>
              <a:spcAft>
                <a:spcPts val="0"/>
              </a:spcAft>
              <a:buSzPts val="1012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1" name="Google Shape;81;p2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showMasterSp="0" type="vertTitleAndTx">
  <p:cSld name="VERTICAL_TITLE_AND_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4"/>
          <p:cNvSpPr/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24"/>
          <p:cNvSpPr txBox="1"/>
          <p:nvPr>
            <p:ph type="title"/>
          </p:nvPr>
        </p:nvSpPr>
        <p:spPr>
          <a:xfrm rot="5400000">
            <a:off x="7362637" y="1705163"/>
            <a:ext cx="4807326" cy="312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Font typeface="Century Schoolbook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24"/>
          <p:cNvSpPr txBox="1"/>
          <p:nvPr>
            <p:ph idx="1" type="body"/>
          </p:nvPr>
        </p:nvSpPr>
        <p:spPr>
          <a:xfrm rot="5400000">
            <a:off x="1952072" y="-313549"/>
            <a:ext cx="4807326" cy="7161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88" name="Google Shape;88;p24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24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24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24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2" name="Google Shape;92;p24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24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5"/>
          <p:cNvSpPr txBox="1"/>
          <p:nvPr>
            <p:ph type="title"/>
          </p:nvPr>
        </p:nvSpPr>
        <p:spPr>
          <a:xfrm>
            <a:off x="575894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15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5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6"/>
          <p:cNvSpPr txBox="1"/>
          <p:nvPr>
            <p:ph type="title"/>
          </p:nvPr>
        </p:nvSpPr>
        <p:spPr>
          <a:xfrm>
            <a:off x="581192" y="702156"/>
            <a:ext cx="11029616" cy="118872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6"/>
          <p:cNvSpPr txBox="1"/>
          <p:nvPr>
            <p:ph idx="1" type="body"/>
          </p:nvPr>
        </p:nvSpPr>
        <p:spPr>
          <a:xfrm>
            <a:off x="581192" y="2340864"/>
            <a:ext cx="11029615" cy="36344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33" name="Google Shape;33;p16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6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6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7"/>
          <p:cNvSpPr/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17"/>
          <p:cNvSpPr txBox="1"/>
          <p:nvPr>
            <p:ph type="title"/>
          </p:nvPr>
        </p:nvSpPr>
        <p:spPr>
          <a:xfrm>
            <a:off x="581193" y="2393950"/>
            <a:ext cx="11029615" cy="214746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Century Schoolbook"/>
              <a:buNone/>
              <a:defRPr b="0" sz="3600" cap="none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7"/>
          <p:cNvSpPr txBox="1"/>
          <p:nvPr>
            <p:ph idx="1" type="body"/>
          </p:nvPr>
        </p:nvSpPr>
        <p:spPr>
          <a:xfrm>
            <a:off x="581192" y="4541417"/>
            <a:ext cx="11029615" cy="60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None/>
              <a:defRPr sz="1800" cap="none">
                <a:solidFill>
                  <a:schemeClr val="accent1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656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288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0" name="Google Shape;40;p17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7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7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8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8"/>
          <p:cNvSpPr txBox="1"/>
          <p:nvPr>
            <p:ph idx="1" type="body"/>
          </p:nvPr>
        </p:nvSpPr>
        <p:spPr>
          <a:xfrm>
            <a:off x="581193" y="2228003"/>
            <a:ext cx="5194767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6" name="Google Shape;46;p18"/>
          <p:cNvSpPr txBox="1"/>
          <p:nvPr>
            <p:ph idx="2" type="body"/>
          </p:nvPr>
        </p:nvSpPr>
        <p:spPr>
          <a:xfrm>
            <a:off x="6416039" y="2228003"/>
            <a:ext cx="5194769" cy="3633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47" name="Google Shape;47;p18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8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8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>
  <p:cSld name="Comparison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9"/>
          <p:cNvSpPr txBox="1"/>
          <p:nvPr>
            <p:ph type="title"/>
          </p:nvPr>
        </p:nvSpPr>
        <p:spPr>
          <a:xfrm>
            <a:off x="581193" y="729658"/>
            <a:ext cx="11029616" cy="98833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9"/>
          <p:cNvSpPr txBox="1"/>
          <p:nvPr>
            <p:ph idx="1" type="body"/>
          </p:nvPr>
        </p:nvSpPr>
        <p:spPr>
          <a:xfrm>
            <a:off x="581191" y="2250891"/>
            <a:ext cx="5194769" cy="55778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3" name="Google Shape;53;p19"/>
          <p:cNvSpPr txBox="1"/>
          <p:nvPr>
            <p:ph idx="2" type="body"/>
          </p:nvPr>
        </p:nvSpPr>
        <p:spPr>
          <a:xfrm>
            <a:off x="581194" y="2926052"/>
            <a:ext cx="5194766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4" name="Google Shape;54;p19"/>
          <p:cNvSpPr txBox="1"/>
          <p:nvPr>
            <p:ph idx="3" type="body"/>
          </p:nvPr>
        </p:nvSpPr>
        <p:spPr>
          <a:xfrm>
            <a:off x="6416039" y="2250892"/>
            <a:ext cx="5194770" cy="5533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40"/>
              <a:buFont typeface="Noto Sans Symbols"/>
              <a:buNone/>
              <a:defRPr b="0" sz="2000">
                <a:solidFill>
                  <a:srgbClr val="3F3F3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840"/>
              <a:buNone/>
              <a:defRPr b="1" sz="20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1656"/>
              <a:buNone/>
              <a:defRPr b="1" sz="18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1472"/>
              <a:buNone/>
              <a:defRPr b="1" sz="16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1472"/>
              <a:buNone/>
              <a:defRPr b="1" sz="1600"/>
            </a:lvl9pPr>
          </a:lstStyle>
          <a:p/>
        </p:txBody>
      </p:sp>
      <p:sp>
        <p:nvSpPr>
          <p:cNvPr id="55" name="Google Shape;55;p19"/>
          <p:cNvSpPr txBox="1"/>
          <p:nvPr>
            <p:ph idx="4" type="body"/>
          </p:nvPr>
        </p:nvSpPr>
        <p:spPr>
          <a:xfrm>
            <a:off x="6416037" y="2926052"/>
            <a:ext cx="5194771" cy="2934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33756" lvl="0" marL="457200" algn="l">
              <a:lnSpc>
                <a:spcPct val="110000"/>
              </a:lnSpc>
              <a:spcBef>
                <a:spcPts val="360"/>
              </a:spcBef>
              <a:spcAft>
                <a:spcPts val="0"/>
              </a:spcAft>
              <a:buSzPts val="1656"/>
              <a:buChar char="◼"/>
              <a:defRPr/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2pPr>
            <a:lvl3pPr indent="-333756" lvl="2" marL="1371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3pPr>
            <a:lvl4pPr indent="-333756" lvl="3" marL="18288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4pPr>
            <a:lvl5pPr indent="-333756" lvl="4" marL="22860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5pPr>
            <a:lvl6pPr indent="-333756" lvl="5" marL="27432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6pPr>
            <a:lvl7pPr indent="-333756" lvl="6" marL="3200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7pPr>
            <a:lvl8pPr indent="-333756" lvl="7" marL="36576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/>
            </a:lvl8pPr>
            <a:lvl9pPr indent="-333756" lvl="8" marL="4114800" algn="l">
              <a:spcBef>
                <a:spcPts val="600"/>
              </a:spcBef>
              <a:spcAft>
                <a:spcPts val="600"/>
              </a:spcAft>
              <a:buSzPts val="1656"/>
              <a:buChar char="◼"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19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19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20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20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2" name="Google Shape;62;p20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/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" name="Google Shape;65;p21"/>
          <p:cNvSpPr txBox="1"/>
          <p:nvPr>
            <p:ph type="title"/>
          </p:nvPr>
        </p:nvSpPr>
        <p:spPr>
          <a:xfrm>
            <a:off x="767857" y="933450"/>
            <a:ext cx="3031852" cy="172241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Century Schoolbook"/>
              <a:buNone/>
              <a:defRPr b="0" sz="24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1"/>
          <p:cNvSpPr txBox="1"/>
          <p:nvPr>
            <p:ph idx="1" type="body"/>
          </p:nvPr>
        </p:nvSpPr>
        <p:spPr>
          <a:xfrm>
            <a:off x="4900928" y="1179829"/>
            <a:ext cx="6650991" cy="465821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45440" lvl="0" marL="457200" algn="l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SzPts val="1840"/>
              <a:buChar char="◼"/>
              <a:defRPr sz="2000">
                <a:solidFill>
                  <a:schemeClr val="dk2"/>
                </a:solidFill>
              </a:defRPr>
            </a:lvl1pPr>
            <a:lvl2pPr indent="-333756" lvl="1" marL="914400" algn="l">
              <a:spcBef>
                <a:spcPts val="600"/>
              </a:spcBef>
              <a:spcAft>
                <a:spcPts val="0"/>
              </a:spcAft>
              <a:buSzPts val="1656"/>
              <a:buChar char="◼"/>
              <a:defRPr sz="1800">
                <a:solidFill>
                  <a:schemeClr val="dk2"/>
                </a:solidFill>
              </a:defRPr>
            </a:lvl2pPr>
            <a:lvl3pPr indent="-322072" lvl="2" marL="1371600" algn="l">
              <a:spcBef>
                <a:spcPts val="600"/>
              </a:spcBef>
              <a:spcAft>
                <a:spcPts val="0"/>
              </a:spcAft>
              <a:buSzPts val="1472"/>
              <a:buChar char="◼"/>
              <a:defRPr sz="1600">
                <a:solidFill>
                  <a:schemeClr val="dk2"/>
                </a:solidFill>
              </a:defRPr>
            </a:lvl3pPr>
            <a:lvl4pPr indent="-310388" lvl="3" marL="18288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4pPr>
            <a:lvl5pPr indent="-310388" lvl="4" marL="22860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5pPr>
            <a:lvl6pPr indent="-310388" lvl="5" marL="27432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6pPr>
            <a:lvl7pPr indent="-310388" lvl="6" marL="32004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7pPr>
            <a:lvl8pPr indent="-310388" lvl="7" marL="3657600" algn="l">
              <a:spcBef>
                <a:spcPts val="600"/>
              </a:spcBef>
              <a:spcAft>
                <a:spcPts val="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8pPr>
            <a:lvl9pPr indent="-310388" lvl="8" marL="4114800" algn="l">
              <a:spcBef>
                <a:spcPts val="600"/>
              </a:spcBef>
              <a:spcAft>
                <a:spcPts val="600"/>
              </a:spcAft>
              <a:buSzPts val="1288"/>
              <a:buChar char="◼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21"/>
          <p:cNvSpPr txBox="1"/>
          <p:nvPr>
            <p:ph idx="2" type="body"/>
          </p:nvPr>
        </p:nvSpPr>
        <p:spPr>
          <a:xfrm>
            <a:off x="767857" y="2836654"/>
            <a:ext cx="3031852" cy="30013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>
                <a:solidFill>
                  <a:srgbClr val="FFFFFF"/>
                </a:solidFill>
              </a:defRPr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012"/>
              <a:buNone/>
              <a:defRPr sz="11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68" name="Google Shape;68;p21"/>
          <p:cNvSpPr txBox="1"/>
          <p:nvPr>
            <p:ph idx="10" type="dt"/>
          </p:nvPr>
        </p:nvSpPr>
        <p:spPr>
          <a:xfrm>
            <a:off x="7605951" y="6456916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1"/>
          <p:cNvSpPr txBox="1"/>
          <p:nvPr>
            <p:ph idx="11" type="ftr"/>
          </p:nvPr>
        </p:nvSpPr>
        <p:spPr>
          <a:xfrm>
            <a:off x="581192" y="6452590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2" type="sldNum"/>
          </p:nvPr>
        </p:nvSpPr>
        <p:spPr>
          <a:xfrm>
            <a:off x="10558300" y="6456916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2"/>
          <p:cNvSpPr txBox="1"/>
          <p:nvPr>
            <p:ph type="title"/>
          </p:nvPr>
        </p:nvSpPr>
        <p:spPr>
          <a:xfrm>
            <a:off x="581193" y="4693389"/>
            <a:ext cx="11029616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400"/>
              <a:buFont typeface="Century Schoolbook"/>
              <a:buNone/>
              <a:defRPr b="0" sz="2400">
                <a:solidFill>
                  <a:srgbClr val="3F3F3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2"/>
          <p:cNvSpPr/>
          <p:nvPr>
            <p:ph idx="2" type="pic"/>
          </p:nvPr>
        </p:nvSpPr>
        <p:spPr>
          <a:xfrm>
            <a:off x="447817" y="641350"/>
            <a:ext cx="11290859" cy="3651249"/>
          </a:xfrm>
          <a:prstGeom prst="rect">
            <a:avLst/>
          </a:prstGeom>
          <a:noFill/>
          <a:ln>
            <a:noFill/>
          </a:ln>
        </p:spPr>
      </p:sp>
      <p:sp>
        <p:nvSpPr>
          <p:cNvPr id="74" name="Google Shape;74;p22"/>
          <p:cNvSpPr txBox="1"/>
          <p:nvPr>
            <p:ph idx="1" type="body"/>
          </p:nvPr>
        </p:nvSpPr>
        <p:spPr>
          <a:xfrm>
            <a:off x="581192" y="5260127"/>
            <a:ext cx="11029617" cy="99814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10000"/>
              </a:lnSpc>
              <a:spcBef>
                <a:spcPts val="320"/>
              </a:spcBef>
              <a:spcAft>
                <a:spcPts val="0"/>
              </a:spcAft>
              <a:buSzPts val="1472"/>
              <a:buNone/>
              <a:defRPr sz="1600"/>
            </a:lvl1pPr>
            <a:lvl2pPr indent="-228600" lvl="1" marL="914400" algn="l">
              <a:spcBef>
                <a:spcPts val="600"/>
              </a:spcBef>
              <a:spcAft>
                <a:spcPts val="0"/>
              </a:spcAft>
              <a:buSzPts val="1104"/>
              <a:buNone/>
              <a:defRPr sz="1200"/>
            </a:lvl2pPr>
            <a:lvl3pPr indent="-228600" lvl="2" marL="1371600" algn="l">
              <a:spcBef>
                <a:spcPts val="600"/>
              </a:spcBef>
              <a:spcAft>
                <a:spcPts val="0"/>
              </a:spcAft>
              <a:buSzPts val="920"/>
              <a:buNone/>
              <a:defRPr sz="1000"/>
            </a:lvl3pPr>
            <a:lvl4pPr indent="-228600" lvl="3" marL="18288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4pPr>
            <a:lvl5pPr indent="-228600" lvl="4" marL="22860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5pPr>
            <a:lvl6pPr indent="-228600" lvl="5" marL="27432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6pPr>
            <a:lvl7pPr indent="-228600" lvl="6" marL="32004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7pPr>
            <a:lvl8pPr indent="-228600" lvl="7" marL="3657600" algn="l">
              <a:spcBef>
                <a:spcPts val="600"/>
              </a:spcBef>
              <a:spcAft>
                <a:spcPts val="0"/>
              </a:spcAft>
              <a:buSzPts val="828"/>
              <a:buNone/>
              <a:defRPr sz="900"/>
            </a:lvl8pPr>
            <a:lvl9pPr indent="-228600" lvl="8" marL="4114800" algn="l">
              <a:spcBef>
                <a:spcPts val="600"/>
              </a:spcBef>
              <a:spcAft>
                <a:spcPts val="600"/>
              </a:spcAft>
              <a:buSzPts val="828"/>
              <a:buNone/>
              <a:defRPr sz="900"/>
            </a:lvl9pPr>
          </a:lstStyle>
          <a:p/>
        </p:txBody>
      </p:sp>
      <p:sp>
        <p:nvSpPr>
          <p:cNvPr id="75" name="Google Shape;75;p22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/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  <a:defRPr b="0" i="0" sz="2600" u="none" cap="none" strike="noStrike">
                <a:solidFill>
                  <a:srgbClr val="3F3F3F"/>
                </a:solidFill>
                <a:latin typeface="Century Schoolbook"/>
                <a:ea typeface="Century Schoolbook"/>
                <a:cs typeface="Century Schoolbook"/>
                <a:sym typeface="Century Schoolbook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3"/>
          <p:cNvSpPr txBox="1"/>
          <p:nvPr>
            <p:ph idx="1" type="body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327914" lvl="0" marL="457200" marR="0" rtl="0" algn="l">
              <a:lnSpc>
                <a:spcPct val="110000"/>
              </a:lnSpc>
              <a:spcBef>
                <a:spcPts val="340"/>
              </a:spcBef>
              <a:spcAft>
                <a:spcPts val="0"/>
              </a:spcAft>
              <a:buClr>
                <a:schemeClr val="accent1"/>
              </a:buClr>
              <a:buSzPts val="1564"/>
              <a:buFont typeface="Noto Sans Symbols"/>
              <a:buChar char="◼"/>
              <a:defRPr b="0" i="0" sz="17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10387" lvl="1" marL="9144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288"/>
              <a:buFont typeface="Noto Sans Symbols"/>
              <a:buChar char="◼"/>
              <a:defRPr b="0" i="0" sz="14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04546" lvl="2" marL="13716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196"/>
              <a:buFont typeface="Noto Sans Symbols"/>
              <a:buChar char="◼"/>
              <a:defRPr b="0" i="0" sz="13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292861" lvl="3" marL="18288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292861" lvl="4" marL="2286000" marR="0" rtl="0" algn="l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012"/>
              <a:buFont typeface="Noto Sans Symbols"/>
              <a:buChar char="◼"/>
              <a:defRPr b="0" i="0" sz="11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298704" lvl="5" marL="27432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298704" lvl="6" marL="32004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298703" lvl="7" marL="3657600" marR="0" rtl="0" algn="l"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298703" lvl="8" marL="4114800" marR="0" rtl="0" algn="l"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ts val="1104"/>
              <a:buFont typeface="Noto Sans Symbols"/>
              <a:buChar char="◼"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2" name="Google Shape;12;p13"/>
          <p:cNvSpPr txBox="1"/>
          <p:nvPr>
            <p:ph idx="10" type="dt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3" name="Google Shape;13;p13"/>
          <p:cNvSpPr txBox="1"/>
          <p:nvPr>
            <p:ph idx="11" type="ftr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3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900" u="none" cap="none" strike="noStrike">
                <a:solidFill>
                  <a:srgbClr val="3F3F3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13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13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13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5.jpg"/><Relationship Id="rId4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8.png"/><Relationship Id="rId4" Type="http://schemas.openxmlformats.org/officeDocument/2006/relationships/image" Target="../media/image1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Relationship Id="rId4" Type="http://schemas.openxmlformats.org/officeDocument/2006/relationships/image" Target="../media/image1.jpg"/><Relationship Id="rId5" Type="http://schemas.openxmlformats.org/officeDocument/2006/relationships/image" Target="../media/image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Relationship Id="rId4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pic>
        <p:nvPicPr>
          <p:cNvPr id="99" name="Google Shape;99;p1"/>
          <p:cNvPicPr preferRelativeResize="0"/>
          <p:nvPr/>
        </p:nvPicPr>
        <p:blipFill rotWithShape="1">
          <a:blip r:embed="rId3">
            <a:alphaModFix/>
          </a:blip>
          <a:srcRect b="11409" l="0" r="0" t="4321"/>
          <a:stretch/>
        </p:blipFill>
        <p:spPr>
          <a:xfrm>
            <a:off x="20" y="10"/>
            <a:ext cx="12191980" cy="685799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"/>
          <p:cNvSpPr/>
          <p:nvPr/>
        </p:nvSpPr>
        <p:spPr>
          <a:xfrm rot="10800000">
            <a:off x="-3" y="4530071"/>
            <a:ext cx="12191999" cy="2327926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56000">
                <a:srgbClr val="000000">
                  <a:alpha val="38823"/>
                </a:srgbClr>
              </a:gs>
              <a:gs pos="100000">
                <a:srgbClr val="000000">
                  <a:alpha val="80000"/>
                </a:srgbClr>
              </a:gs>
            </a:gsLst>
            <a:lin ang="162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101" name="Google Shape;101;p1"/>
          <p:cNvSpPr txBox="1"/>
          <p:nvPr>
            <p:ph type="ctrTitle"/>
          </p:nvPr>
        </p:nvSpPr>
        <p:spPr>
          <a:xfrm>
            <a:off x="2103121" y="4727173"/>
            <a:ext cx="7985759" cy="868823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Century Schoolbook"/>
              <a:buNone/>
            </a:pPr>
            <a:r>
              <a:rPr lang="en-US" sz="4000">
                <a:solidFill>
                  <a:schemeClr val="lt1"/>
                </a:solidFill>
              </a:rPr>
              <a:t>PERIODICITY</a:t>
            </a:r>
            <a:endParaRPr sz="4000">
              <a:solidFill>
                <a:schemeClr val="lt1"/>
              </a:solidFill>
            </a:endParaRPr>
          </a:p>
        </p:txBody>
      </p:sp>
      <p:sp>
        <p:nvSpPr>
          <p:cNvPr id="102" name="Google Shape;102;p1"/>
          <p:cNvSpPr txBox="1"/>
          <p:nvPr>
            <p:ph idx="1" type="subTitle"/>
          </p:nvPr>
        </p:nvSpPr>
        <p:spPr>
          <a:xfrm>
            <a:off x="2615738" y="5680637"/>
            <a:ext cx="6960524" cy="59851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1840"/>
              <a:buNone/>
            </a:pPr>
            <a:r>
              <a:rPr lang="en-US" sz="2000">
                <a:solidFill>
                  <a:schemeClr val="lt1"/>
                </a:solidFill>
              </a:rPr>
              <a:t>TRENDS IN THE PERIODIC TABLE (1)</a:t>
            </a:r>
            <a:endParaRPr sz="20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"/>
          <p:cNvSpPr txBox="1"/>
          <p:nvPr>
            <p:ph type="title"/>
          </p:nvPr>
        </p:nvSpPr>
        <p:spPr>
          <a:xfrm>
            <a:off x="575894" y="729658"/>
            <a:ext cx="11029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86" name="Google Shape;186;p10"/>
          <p:cNvSpPr txBox="1"/>
          <p:nvPr>
            <p:ph idx="12" type="sldNum"/>
          </p:nvPr>
        </p:nvSpPr>
        <p:spPr>
          <a:xfrm>
            <a:off x="10558300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7" name="Google Shape;187;p10"/>
          <p:cNvSpPr txBox="1"/>
          <p:nvPr/>
        </p:nvSpPr>
        <p:spPr>
          <a:xfrm>
            <a:off x="501747" y="1412085"/>
            <a:ext cx="100566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168641" y="1546075"/>
            <a:ext cx="7322100" cy="5060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Moving down the group</a:t>
            </a:r>
            <a:endParaRPr/>
          </a:p>
          <a:p>
            <a:pPr indent="-306000" lvl="1" marL="6300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 dominates:</a:t>
            </a:r>
            <a:endParaRPr/>
          </a:p>
          <a:p>
            <a:pPr indent="-306000" lvl="1" marL="6300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Moving down a group there is one more electron shell added to the atom. The full inner shells shield the outer electrons keeping Z</a:t>
            </a:r>
            <a:r>
              <a:rPr b="0" baseline="-2500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the same for the group.  As added shell is further away from the nucleus, the atomic radii gets larger.</a:t>
            </a:r>
            <a:endParaRPr/>
          </a:p>
          <a:p>
            <a:pPr indent="-306000" lvl="1" marL="6300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Note:	The effective nuclear charge remains constant despite the increase in nuclear charge as there is an extra full inner core shell to shield the nucleus.</a:t>
            </a:r>
            <a:endParaRPr/>
          </a:p>
          <a:p>
            <a:pPr indent="-165792" lvl="1" marL="6300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792" lvl="1" marL="6300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s://qph.fs.quoracdn.net/main-qimg-aa0f4afafb54b048d9f5a6af6f24fd38-c" id="189" name="Google Shape;189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12815" y="1546075"/>
            <a:ext cx="4710544" cy="460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164600" y="767123"/>
            <a:ext cx="712201" cy="17829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11"/>
          <p:cNvSpPr txBox="1"/>
          <p:nvPr>
            <p:ph type="title"/>
          </p:nvPr>
        </p:nvSpPr>
        <p:spPr>
          <a:xfrm>
            <a:off x="575894" y="729658"/>
            <a:ext cx="11029616" cy="543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96" name="Google Shape;196;p11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7" name="Google Shape;197;p11"/>
          <p:cNvSpPr txBox="1"/>
          <p:nvPr/>
        </p:nvSpPr>
        <p:spPr>
          <a:xfrm>
            <a:off x="501747" y="1412085"/>
            <a:ext cx="10056553" cy="227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320992" y="1590339"/>
            <a:ext cx="10621327" cy="41954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Moving across a period</a:t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06000" lvl="1" marL="6300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b="0" baseline="-2500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dominates:	</a:t>
            </a:r>
            <a:endParaRPr/>
          </a:p>
          <a:p>
            <a:pPr indent="-306000" lvl="1" marL="630000" marR="0" rtl="0" algn="l"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As we move across a period, the electrons are added to the same outer shell.  As the full inner shells shielding the nuclear charge remains the same, Z</a:t>
            </a:r>
            <a:r>
              <a:rPr b="0" baseline="-2500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eff</a:t>
            </a:r>
            <a:r>
              <a:rPr b="0" i="0" lang="en-US" sz="2400" u="none" cap="none" strike="noStrike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rises across the period.  This pulls the outer electron shell closer decreasing atomic radii.</a:t>
            </a:r>
            <a:endParaRPr b="0" i="0" sz="2400" u="none" cap="none" strike="noStrike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65792" lvl="0" marL="30600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92016" y="4306868"/>
            <a:ext cx="8479277" cy="182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3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2"/>
          <p:cNvSpPr txBox="1"/>
          <p:nvPr>
            <p:ph type="title"/>
          </p:nvPr>
        </p:nvSpPr>
        <p:spPr>
          <a:xfrm>
            <a:off x="575894" y="729658"/>
            <a:ext cx="11029616" cy="543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205" name="Google Shape;205;p1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6" name="Google Shape;206;p12"/>
          <p:cNvSpPr txBox="1"/>
          <p:nvPr/>
        </p:nvSpPr>
        <p:spPr>
          <a:xfrm>
            <a:off x="254577" y="1489949"/>
            <a:ext cx="3684582" cy="356167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We can also represent this as a graph of Radius vs Atomic number</a:t>
            </a:r>
            <a:endParaRPr/>
          </a:p>
          <a:p>
            <a:pPr indent="-306000" lvl="0" marL="3060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The graph clearly shows TWO trends</a:t>
            </a:r>
            <a:endParaRPr/>
          </a:p>
          <a:p>
            <a:pPr indent="-306000" lvl="0" marL="3060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Trend 1: Atomic radius increases down a group as seen here with Li, Na and K</a:t>
            </a:r>
            <a:endParaRPr/>
          </a:p>
          <a:p>
            <a:pPr indent="-306000" lvl="0" marL="3060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Char char="◼"/>
            </a:pPr>
            <a:r>
              <a:rPr lang="en-US" sz="1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Trend 2: Atomic radius decrease left to right across a period as seen here with Li to Ne.</a:t>
            </a:r>
            <a:endParaRPr/>
          </a:p>
          <a:p>
            <a:pPr indent="-200844" lvl="0" marL="306000" marR="0" rtl="0" algn="l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656"/>
              <a:buFont typeface="Noto Sans Symbols"/>
              <a:buNone/>
            </a:pPr>
            <a:r>
              <a:t/>
            </a:r>
            <a:endParaRPr sz="1800">
              <a:solidFill>
                <a:srgbClr val="3F3F3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p12"/>
          <p:cNvPicPr preferRelativeResize="0"/>
          <p:nvPr/>
        </p:nvPicPr>
        <p:blipFill rotWithShape="1">
          <a:blip r:embed="rId3">
            <a:alphaModFix/>
          </a:blip>
          <a:srcRect b="2818" l="13385" r="9703" t="6498"/>
          <a:stretch/>
        </p:blipFill>
        <p:spPr>
          <a:xfrm>
            <a:off x="4450709" y="1001643"/>
            <a:ext cx="7165397" cy="5286376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2"/>
          <p:cNvSpPr/>
          <p:nvPr/>
        </p:nvSpPr>
        <p:spPr>
          <a:xfrm rot="-944075">
            <a:off x="5941329" y="1642927"/>
            <a:ext cx="4786119" cy="409324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accent1"/>
          </a:solidFill>
          <a:ln cap="rnd" cmpd="sng" w="22225">
            <a:solidFill>
              <a:srgbClr val="0A519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209" name="Google Shape;209;p12"/>
          <p:cNvSpPr/>
          <p:nvPr/>
        </p:nvSpPr>
        <p:spPr>
          <a:xfrm rot="2702097">
            <a:off x="4936958" y="4088422"/>
            <a:ext cx="3145971" cy="543971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FF0000"/>
          </a:solidFill>
          <a:ln cap="rnd" cmpd="sng" w="2222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hart, table&#10;&#10;Description automatically generated" id="107" name="Google Shape;107;p2"/>
          <p:cNvPicPr preferRelativeResize="0"/>
          <p:nvPr/>
        </p:nvPicPr>
        <p:blipFill rotWithShape="1">
          <a:blip r:embed="rId3">
            <a:alphaModFix/>
          </a:blip>
          <a:srcRect b="12950" l="0" r="0" t="24037"/>
          <a:stretch/>
        </p:blipFill>
        <p:spPr>
          <a:xfrm>
            <a:off x="4342021" y="2871979"/>
            <a:ext cx="7515781" cy="355193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"/>
          <p:cNvSpPr txBox="1"/>
          <p:nvPr>
            <p:ph type="title"/>
          </p:nvPr>
        </p:nvSpPr>
        <p:spPr>
          <a:xfrm>
            <a:off x="575894" y="729658"/>
            <a:ext cx="11029616" cy="543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INQUIRY INTO THE TRENDS</a:t>
            </a:r>
            <a:endParaRPr/>
          </a:p>
        </p:txBody>
      </p:sp>
      <p:sp>
        <p:nvSpPr>
          <p:cNvPr id="109" name="Google Shape;109;p2"/>
          <p:cNvSpPr txBox="1"/>
          <p:nvPr/>
        </p:nvSpPr>
        <p:spPr>
          <a:xfrm>
            <a:off x="680720" y="1469448"/>
            <a:ext cx="10840719" cy="2805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Explore the trends and patterns that exist within the Periodic table. These trends can help us to predict an elements properties. The three trends we will be studying are: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Schoolbook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Atomic radius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Schoolbook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Ionisation energy</a:t>
            </a:r>
            <a:endParaRPr/>
          </a:p>
          <a:p>
            <a:pPr indent="-342900" lvl="2" marL="12573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entury Schoolbook"/>
              <a:buAutoNum type="arabicPeriod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Electronegativity</a:t>
            </a:r>
            <a:endParaRPr/>
          </a:p>
        </p:txBody>
      </p:sp>
      <p:sp>
        <p:nvSpPr>
          <p:cNvPr id="110" name="Google Shape;110;p2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"/>
          <p:cNvSpPr txBox="1"/>
          <p:nvPr>
            <p:ph type="title"/>
          </p:nvPr>
        </p:nvSpPr>
        <p:spPr>
          <a:xfrm>
            <a:off x="575894" y="729658"/>
            <a:ext cx="11029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16" name="Google Shape;116;p3"/>
          <p:cNvSpPr txBox="1"/>
          <p:nvPr>
            <p:ph idx="12" type="sldNum"/>
          </p:nvPr>
        </p:nvSpPr>
        <p:spPr>
          <a:xfrm>
            <a:off x="10558300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7" name="Google Shape;117;p3"/>
          <p:cNvSpPr txBox="1"/>
          <p:nvPr/>
        </p:nvSpPr>
        <p:spPr>
          <a:xfrm>
            <a:off x="361602" y="1426210"/>
            <a:ext cx="5367600" cy="335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Is the distance between the nucleus and the outer most valance electrons</a:t>
            </a:r>
            <a:endParaRPr/>
          </a:p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Cannot be measured for an individual atom but we can measure the distance between two atoms in a bond. From this we can calculate the atomic radius.</a:t>
            </a:r>
            <a:endParaRPr/>
          </a:p>
        </p:txBody>
      </p:sp>
      <p:pic>
        <p:nvPicPr>
          <p:cNvPr id="118" name="Google Shape;118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19520" y="1122037"/>
            <a:ext cx="2345353" cy="2594346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3"/>
          <p:cNvSpPr txBox="1"/>
          <p:nvPr/>
        </p:nvSpPr>
        <p:spPr>
          <a:xfrm>
            <a:off x="8723135" y="1261339"/>
            <a:ext cx="2125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covalent radius is one half the distance between identical covalently bonded atoms</a:t>
            </a:r>
            <a:endParaRPr/>
          </a:p>
        </p:txBody>
      </p:sp>
      <p:pic>
        <p:nvPicPr>
          <p:cNvPr id="120" name="Google Shape;120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049322" y="3946900"/>
            <a:ext cx="2398045" cy="2670216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3"/>
          <p:cNvSpPr txBox="1"/>
          <p:nvPr/>
        </p:nvSpPr>
        <p:spPr>
          <a:xfrm>
            <a:off x="8717097" y="4211545"/>
            <a:ext cx="2125800" cy="20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The metallic radius is one half the distance between nuclei of adjacent atoms in a crystal of the element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"/>
          <p:cNvSpPr txBox="1"/>
          <p:nvPr>
            <p:ph type="title"/>
          </p:nvPr>
        </p:nvSpPr>
        <p:spPr>
          <a:xfrm>
            <a:off x="575894" y="729658"/>
            <a:ext cx="11029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27" name="Google Shape;127;p4"/>
          <p:cNvSpPr txBox="1"/>
          <p:nvPr>
            <p:ph idx="12" type="sldNum"/>
          </p:nvPr>
        </p:nvSpPr>
        <p:spPr>
          <a:xfrm>
            <a:off x="10558300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A picture containing keyboard&#10;&#10;Description automatically generated" id="128" name="Google Shape;128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47037" y="1001643"/>
            <a:ext cx="6282273" cy="5466875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4"/>
          <p:cNvSpPr txBox="1"/>
          <p:nvPr/>
        </p:nvSpPr>
        <p:spPr>
          <a:xfrm>
            <a:off x="294641" y="1466850"/>
            <a:ext cx="4753500" cy="22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trend: 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Down a group?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Across a period?</a:t>
            </a:r>
            <a:endParaRPr/>
          </a:p>
          <a:p>
            <a:pPr indent="-285750" lvl="1" marL="7429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Through the table as a whole?</a:t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"/>
          <p:cNvSpPr txBox="1"/>
          <p:nvPr>
            <p:ph type="title"/>
          </p:nvPr>
        </p:nvSpPr>
        <p:spPr>
          <a:xfrm>
            <a:off x="575894" y="729658"/>
            <a:ext cx="11029616" cy="543971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35" name="Google Shape;135;p5"/>
          <p:cNvSpPr txBox="1"/>
          <p:nvPr>
            <p:ph idx="12" type="sldNum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6" name="Google Shape;136;p5"/>
          <p:cNvSpPr txBox="1"/>
          <p:nvPr/>
        </p:nvSpPr>
        <p:spPr>
          <a:xfrm>
            <a:off x="501747" y="1412085"/>
            <a:ext cx="10056553" cy="2275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06000" lvl="0" marL="3060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Group Trend – As you go 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down a column</a:t>
            </a: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24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atomic radius increases</a:t>
            </a:r>
            <a:endParaRPr/>
          </a:p>
          <a:p>
            <a:pPr indent="-306000" lvl="0" marL="306000" marR="0" rtl="0" algn="l">
              <a:lnSpc>
                <a:spcPct val="15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Period Trend – As you go </a:t>
            </a:r>
            <a:r>
              <a:rPr lang="en-US" sz="2400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rPr>
              <a:t>across a period</a:t>
            </a: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(L to R), </a:t>
            </a:r>
            <a:r>
              <a:rPr lang="en-US" sz="2400">
                <a:solidFill>
                  <a:srgbClr val="FF3300"/>
                </a:solidFill>
                <a:latin typeface="Calibri"/>
                <a:ea typeface="Calibri"/>
                <a:cs typeface="Calibri"/>
                <a:sym typeface="Calibri"/>
              </a:rPr>
              <a:t>atomic radius decreases</a:t>
            </a:r>
            <a:endParaRPr/>
          </a:p>
          <a:p>
            <a:pPr indent="-306000" lvl="0" marL="306000" marR="0" rtl="0" algn="l">
              <a:lnSpc>
                <a:spcPct val="9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Char char="◼"/>
            </a:pP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Whole table Trend – As go from </a:t>
            </a:r>
            <a:r>
              <a:rPr lang="en-US" sz="2400">
                <a:solidFill>
                  <a:srgbClr val="00B0F0"/>
                </a:solidFill>
                <a:latin typeface="Calibri"/>
                <a:ea typeface="Calibri"/>
                <a:cs typeface="Calibri"/>
                <a:sym typeface="Calibri"/>
              </a:rPr>
              <a:t>bottom left to top right</a:t>
            </a:r>
            <a:r>
              <a:rPr lang="en-US" sz="2400">
                <a:solidFill>
                  <a:srgbClr val="3F3F3F"/>
                </a:solidFill>
                <a:latin typeface="Calibri"/>
                <a:ea typeface="Calibri"/>
                <a:cs typeface="Calibri"/>
                <a:sym typeface="Calibri"/>
              </a:rPr>
              <a:t> (diagonal), </a:t>
            </a:r>
            <a:r>
              <a:rPr lang="en-US" sz="24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atomic radius decreases</a:t>
            </a:r>
            <a:endParaRPr/>
          </a:p>
        </p:txBody>
      </p:sp>
      <p:pic>
        <p:nvPicPr>
          <p:cNvPr descr="A picture containing keyboard&#10;&#10;Description automatically generated" id="137" name="Google Shape;137;p5"/>
          <p:cNvPicPr preferRelativeResize="0"/>
          <p:nvPr/>
        </p:nvPicPr>
        <p:blipFill rotWithShape="1">
          <a:blip r:embed="rId3">
            <a:alphaModFix/>
          </a:blip>
          <a:srcRect b="2206" l="2358" r="75657" t="14163"/>
          <a:stretch/>
        </p:blipFill>
        <p:spPr>
          <a:xfrm>
            <a:off x="10120508" y="729658"/>
            <a:ext cx="1686244" cy="558204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8" name="Google Shape;138;p5"/>
          <p:cNvGrpSpPr/>
          <p:nvPr/>
        </p:nvGrpSpPr>
        <p:grpSpPr>
          <a:xfrm>
            <a:off x="1995805" y="4121176"/>
            <a:ext cx="6599555" cy="1863064"/>
            <a:chOff x="2834640" y="5000625"/>
            <a:chExt cx="5285047" cy="1339215"/>
          </a:xfrm>
        </p:grpSpPr>
        <p:pic>
          <p:nvPicPr>
            <p:cNvPr descr="A picture containing keyboard&#10;&#10;Description automatically generated" id="139" name="Google Shape;139;p5"/>
            <p:cNvPicPr preferRelativeResize="0"/>
            <p:nvPr/>
          </p:nvPicPr>
          <p:blipFill rotWithShape="1">
            <a:blip r:embed="rId4">
              <a:alphaModFix/>
            </a:blip>
            <a:srcRect b="62112" l="11587" r="4287" t="25580"/>
            <a:stretch/>
          </p:blipFill>
          <p:spPr>
            <a:xfrm>
              <a:off x="2834640" y="5666994"/>
              <a:ext cx="5285047" cy="6728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descr="A picture containing keyboard&#10;&#10;Description automatically generated" id="140" name="Google Shape;140;p5"/>
            <p:cNvPicPr preferRelativeResize="0"/>
            <p:nvPr/>
          </p:nvPicPr>
          <p:blipFill rotWithShape="1">
            <a:blip r:embed="rId5">
              <a:alphaModFix/>
            </a:blip>
            <a:srcRect b="87173" l="11848" r="4024" t="637"/>
            <a:stretch/>
          </p:blipFill>
          <p:spPr>
            <a:xfrm>
              <a:off x="2834640" y="5000625"/>
              <a:ext cx="5285047" cy="66637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6"/>
          <p:cNvSpPr txBox="1"/>
          <p:nvPr>
            <p:ph type="title"/>
          </p:nvPr>
        </p:nvSpPr>
        <p:spPr>
          <a:xfrm>
            <a:off x="575894" y="729658"/>
            <a:ext cx="11029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46" name="Google Shape;146;p6"/>
          <p:cNvSpPr txBox="1"/>
          <p:nvPr>
            <p:ph idx="12" type="sldNum"/>
          </p:nvPr>
        </p:nvSpPr>
        <p:spPr>
          <a:xfrm>
            <a:off x="10558300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7" name="Google Shape;147;p6"/>
          <p:cNvSpPr txBox="1"/>
          <p:nvPr/>
        </p:nvSpPr>
        <p:spPr>
          <a:xfrm>
            <a:off x="501747" y="1412085"/>
            <a:ext cx="100566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ge result for periodic table shape trends atomic radii" id="148" name="Google Shape;148;p6"/>
          <p:cNvPicPr preferRelativeResize="0"/>
          <p:nvPr/>
        </p:nvPicPr>
        <p:blipFill rotWithShape="1">
          <a:blip r:embed="rId3">
            <a:alphaModFix/>
          </a:blip>
          <a:srcRect b="11855" l="0" r="0" t="0"/>
          <a:stretch/>
        </p:blipFill>
        <p:spPr>
          <a:xfrm>
            <a:off x="2260529" y="1348502"/>
            <a:ext cx="6538987" cy="487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7"/>
          <p:cNvSpPr txBox="1"/>
          <p:nvPr>
            <p:ph type="title"/>
          </p:nvPr>
        </p:nvSpPr>
        <p:spPr>
          <a:xfrm>
            <a:off x="575894" y="729658"/>
            <a:ext cx="11029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54" name="Google Shape;154;p7"/>
          <p:cNvSpPr txBox="1"/>
          <p:nvPr>
            <p:ph idx="12" type="sldNum"/>
          </p:nvPr>
        </p:nvSpPr>
        <p:spPr>
          <a:xfrm>
            <a:off x="10558300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5" name="Google Shape;155;p7"/>
          <p:cNvSpPr txBox="1"/>
          <p:nvPr/>
        </p:nvSpPr>
        <p:spPr>
          <a:xfrm>
            <a:off x="501747" y="1412085"/>
            <a:ext cx="100566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6" name="Google Shape;156;p7"/>
          <p:cNvSpPr txBox="1"/>
          <p:nvPr/>
        </p:nvSpPr>
        <p:spPr>
          <a:xfrm>
            <a:off x="361602" y="1426210"/>
            <a:ext cx="10005600" cy="169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Explaining the trends – need to consider two factors to explain the trend:</a:t>
            </a:r>
            <a:endParaRPr/>
          </a:p>
          <a:p>
            <a:pPr indent="-2857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Quantum Number (n)</a:t>
            </a:r>
            <a:endParaRPr/>
          </a:p>
          <a:p>
            <a:pPr indent="-285750" lvl="2" marL="120015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nuclear charge (Z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</p:txBody>
      </p:sp>
      <p:pic>
        <p:nvPicPr>
          <p:cNvPr descr="mage result for principal quantum number" id="157" name="Google Shape;157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84545" y="3429000"/>
            <a:ext cx="4145477" cy="2819733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Diagram&#10;&#10;Description automatically generated" id="158" name="Google Shape;158;p7"/>
          <p:cNvPicPr preferRelativeResize="0"/>
          <p:nvPr/>
        </p:nvPicPr>
        <p:blipFill rotWithShape="1">
          <a:blip r:embed="rId4">
            <a:alphaModFix/>
          </a:blip>
          <a:srcRect b="0" l="3984" r="0" t="0"/>
          <a:stretch/>
        </p:blipFill>
        <p:spPr>
          <a:xfrm>
            <a:off x="6577512" y="2771856"/>
            <a:ext cx="4507043" cy="365205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8"/>
          <p:cNvSpPr txBox="1"/>
          <p:nvPr>
            <p:ph type="title"/>
          </p:nvPr>
        </p:nvSpPr>
        <p:spPr>
          <a:xfrm>
            <a:off x="575894" y="729658"/>
            <a:ext cx="11029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64" name="Google Shape;164;p8"/>
          <p:cNvSpPr txBox="1"/>
          <p:nvPr>
            <p:ph idx="12" type="sldNum"/>
          </p:nvPr>
        </p:nvSpPr>
        <p:spPr>
          <a:xfrm>
            <a:off x="10558300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5" name="Google Shape;165;p8"/>
          <p:cNvSpPr txBox="1"/>
          <p:nvPr/>
        </p:nvSpPr>
        <p:spPr>
          <a:xfrm>
            <a:off x="501747" y="1412085"/>
            <a:ext cx="100566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8"/>
          <p:cNvSpPr txBox="1"/>
          <p:nvPr/>
        </p:nvSpPr>
        <p:spPr>
          <a:xfrm>
            <a:off x="501747" y="1258351"/>
            <a:ext cx="10005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Principal Quantum Number (n)</a:t>
            </a:r>
            <a:endParaRPr/>
          </a:p>
          <a:p>
            <a:pPr indent="-1905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age result for principal quantum number" id="167" name="Google Shape;167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57284" y="3602310"/>
            <a:ext cx="4145477" cy="2819733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8"/>
          <p:cNvSpPr txBox="1"/>
          <p:nvPr/>
        </p:nvSpPr>
        <p:spPr>
          <a:xfrm>
            <a:off x="1305574" y="1871565"/>
            <a:ext cx="10659000" cy="41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This is the number of shells using the Bohr model of the atom.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The first shell is n=1, the next shell is n=2</a:t>
            </a:r>
            <a:endParaRPr/>
          </a:p>
          <a:p>
            <a:pPr indent="0" lvl="0" marL="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 the quantum number tells us how many shells of electrons there are.</a:t>
            </a:r>
            <a:endParaRPr/>
          </a:p>
          <a:p>
            <a:pPr indent="-165792" lvl="0" marL="306000" marR="0" rtl="0" algn="l">
              <a:lnSpc>
                <a:spcPct val="110000"/>
              </a:lnSpc>
              <a:spcBef>
                <a:spcPts val="108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8"/>
          <p:cNvSpPr txBox="1"/>
          <p:nvPr/>
        </p:nvSpPr>
        <p:spPr>
          <a:xfrm>
            <a:off x="5558299" y="4006134"/>
            <a:ext cx="5201400" cy="193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Each shell is a different distance from the nucleus.</a:t>
            </a:r>
            <a:endParaRPr/>
          </a:p>
          <a:p>
            <a:pPr indent="-285750" lvl="0" marL="28575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further away the electron shell is the attractive force of the positive nucleus to the electrons decreases.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"/>
          <p:cNvSpPr txBox="1"/>
          <p:nvPr>
            <p:ph type="title"/>
          </p:nvPr>
        </p:nvSpPr>
        <p:spPr>
          <a:xfrm>
            <a:off x="575894" y="729658"/>
            <a:ext cx="11029500" cy="54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600"/>
              <a:buFont typeface="Century Schoolbook"/>
              <a:buNone/>
            </a:pPr>
            <a:r>
              <a:rPr lang="en-US"/>
              <a:t>1. ATOMIC RADIUS</a:t>
            </a:r>
            <a:endParaRPr/>
          </a:p>
        </p:txBody>
      </p:sp>
      <p:sp>
        <p:nvSpPr>
          <p:cNvPr id="175" name="Google Shape;175;p9"/>
          <p:cNvSpPr txBox="1"/>
          <p:nvPr>
            <p:ph idx="12" type="sldNum"/>
          </p:nvPr>
        </p:nvSpPr>
        <p:spPr>
          <a:xfrm>
            <a:off x="10558300" y="6423914"/>
            <a:ext cx="10524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6" name="Google Shape;176;p9"/>
          <p:cNvSpPr txBox="1"/>
          <p:nvPr/>
        </p:nvSpPr>
        <p:spPr>
          <a:xfrm>
            <a:off x="501747" y="1412085"/>
            <a:ext cx="10056600" cy="22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08"/>
              <a:buFont typeface="Noto Sans Symbols"/>
              <a:buNone/>
            </a:pPr>
            <a:r>
              <a:t/>
            </a:r>
            <a:endParaRPr sz="24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9"/>
          <p:cNvSpPr txBox="1"/>
          <p:nvPr/>
        </p:nvSpPr>
        <p:spPr>
          <a:xfrm>
            <a:off x="237586" y="1258351"/>
            <a:ext cx="8262300" cy="5021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Effective nuclear charge (Z</a:t>
            </a:r>
            <a:r>
              <a:rPr baseline="-25000"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/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190500" lvl="0" marL="3429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Recall – atomic radius is from nucleus and valence electrons. The electrons (negatively charged) are electrostatically attracted to the positive nucleus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positive nucleus is shielded by the inner (core) electrons (makes it less attractive to the valence e-)</a:t>
            </a:r>
            <a:endParaRPr/>
          </a:p>
          <a:p>
            <a:pPr indent="-342900" lvl="1" marL="8001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larger Z</a:t>
            </a:r>
            <a:r>
              <a:rPr b="0" baseline="-2500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</a:t>
            </a:r>
            <a:r>
              <a:rPr b="0" i="0" lang="en-US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will pull the valence shell closer to the nucleus</a:t>
            </a:r>
            <a:endParaRPr b="0" i="0" sz="20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Diagram&#10;&#10;Description automatically generated" id="178" name="Google Shape;178;p9"/>
          <p:cNvPicPr preferRelativeResize="0"/>
          <p:nvPr/>
        </p:nvPicPr>
        <p:blipFill rotWithShape="1">
          <a:blip r:embed="rId3">
            <a:alphaModFix/>
          </a:blip>
          <a:srcRect b="8096" l="24467" r="-7" t="0"/>
          <a:stretch/>
        </p:blipFill>
        <p:spPr>
          <a:xfrm>
            <a:off x="8764177" y="838166"/>
            <a:ext cx="2563303" cy="2426422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9"/>
          <p:cNvSpPr txBox="1"/>
          <p:nvPr/>
        </p:nvSpPr>
        <p:spPr>
          <a:xfrm>
            <a:off x="699355" y="2153426"/>
            <a:ext cx="69048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	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Z</a:t>
            </a:r>
            <a:r>
              <a:rPr baseline="-25000"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eff</a:t>
            </a:r>
            <a:r>
              <a:rPr lang="en-US" sz="2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= Z – (# of core electrons)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0" name="Google Shape;180;p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347618" y="3909781"/>
            <a:ext cx="3644075" cy="2518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videndVTI">
  <a:themeElements>
    <a:clrScheme name="Blue">
      <a:dk1>
        <a:srgbClr val="000000"/>
      </a:dk1>
      <a:lt1>
        <a:srgbClr val="FFFFFF"/>
      </a:lt1>
      <a:dk2>
        <a:srgbClr val="153A63"/>
      </a:dk2>
      <a:lt2>
        <a:srgbClr val="DBEFF9"/>
      </a:lt2>
      <a:accent1>
        <a:srgbClr val="0F6FC6"/>
      </a:accent1>
      <a:accent2>
        <a:srgbClr val="009DD9"/>
      </a:accent2>
      <a:accent3>
        <a:srgbClr val="09B8C0"/>
      </a:accent3>
      <a:accent4>
        <a:srgbClr val="0EBC8C"/>
      </a:accent4>
      <a:accent5>
        <a:srgbClr val="71B959"/>
      </a:accent5>
      <a:accent6>
        <a:srgbClr val="96B042"/>
      </a:accent6>
      <a:hlink>
        <a:srgbClr val="C37400"/>
      </a:hlink>
      <a:folHlink>
        <a:srgbClr val="4F908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2020-03-08T06:23:20Z</dcterms:created>
  <dc:creator>Alison Barnes</dc:creator>
</cp:coreProperties>
</file>